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4"/>
  </p:notesMasterIdLst>
  <p:sldIdLst>
    <p:sldId id="268" r:id="rId2"/>
    <p:sldId id="352" r:id="rId3"/>
    <p:sldId id="304" r:id="rId4"/>
    <p:sldId id="319" r:id="rId5"/>
    <p:sldId id="320" r:id="rId6"/>
    <p:sldId id="339" r:id="rId7"/>
    <p:sldId id="307" r:id="rId8"/>
    <p:sldId id="353" r:id="rId9"/>
    <p:sldId id="354" r:id="rId10"/>
    <p:sldId id="310" r:id="rId11"/>
    <p:sldId id="316" r:id="rId12"/>
    <p:sldId id="311" r:id="rId13"/>
    <p:sldId id="318" r:id="rId14"/>
    <p:sldId id="347" r:id="rId15"/>
    <p:sldId id="348" r:id="rId16"/>
    <p:sldId id="349" r:id="rId17"/>
    <p:sldId id="340" r:id="rId18"/>
    <p:sldId id="326" r:id="rId19"/>
    <p:sldId id="346" r:id="rId20"/>
    <p:sldId id="356" r:id="rId21"/>
    <p:sldId id="355" r:id="rId22"/>
    <p:sldId id="33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FF"/>
    <a:srgbClr val="FF0000"/>
    <a:srgbClr val="009900"/>
    <a:srgbClr val="0099FF"/>
    <a:srgbClr val="DDDDDD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0120" autoAdjust="0"/>
    <p:restoredTop sz="89614" autoAdjust="0"/>
  </p:normalViewPr>
  <p:slideViewPr>
    <p:cSldViewPr>
      <p:cViewPr varScale="1">
        <p:scale>
          <a:sx n="51" d="100"/>
          <a:sy n="51" d="100"/>
        </p:scale>
        <p:origin x="-96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118641-6023-49D1-9BC3-4E0212E52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amuralikrishna.com/profile.htm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flickr.com/photos/34056112@N00/" TargetMode="External"/><Relationship Id="rId4" Type="http://schemas.openxmlformats.org/officeDocument/2006/relationships/hyperlink" Target="http://en.wikipedia.org/wiki/Kuchipudi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373C3-77D7-48FA-BA56-48F6D4D9DFF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7762A8-9CF1-433E-8574-D7BA7B13D9B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1EE1F-AA42-464F-94BF-305DDC0B82D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86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C47CA-3BFB-4117-9329-FDC073C1FC2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FDCD7-23AD-4621-8DFB-75AC0E8D728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18641-6023-49D1-9BC3-4E0212E52C6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A80D4-813C-417A-A157-7665870EA62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47F1A-FF57-4F43-997A-1CE4CA28EDA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18641-6023-49D1-9BC3-4E0212E52C6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2ECCE-A6D1-40BF-98F8-496E97E7AF7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http://www.flickr.com/photos/34056112@N00/2289578246/</a:t>
            </a:r>
            <a:endParaRPr lang="en-ZA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 err="1" smtClean="0">
                <a:hlinkClick r:id="rId3"/>
              </a:rPr>
              <a:t>Uma</a:t>
            </a:r>
            <a:r>
              <a:rPr lang="en-ZA" dirty="0" smtClean="0">
                <a:hlinkClick r:id="rId3"/>
              </a:rPr>
              <a:t> </a:t>
            </a:r>
            <a:r>
              <a:rPr lang="en-ZA" dirty="0" err="1" smtClean="0">
                <a:hlinkClick r:id="rId3"/>
              </a:rPr>
              <a:t>Muralikrishna</a:t>
            </a:r>
            <a:r>
              <a:rPr lang="en-ZA" dirty="0" smtClean="0"/>
              <a:t> performing </a:t>
            </a:r>
            <a:r>
              <a:rPr lang="en-ZA" dirty="0" err="1" smtClean="0">
                <a:hlinkClick r:id="rId4"/>
              </a:rPr>
              <a:t>Kuchipudi</a:t>
            </a:r>
            <a:r>
              <a:rPr lang="en-ZA" dirty="0" smtClean="0"/>
              <a:t> at </a:t>
            </a:r>
            <a:r>
              <a:rPr lang="en-ZA" dirty="0" err="1" smtClean="0"/>
              <a:t>Yamini</a:t>
            </a:r>
            <a:r>
              <a:rPr lang="en-ZA" dirty="0" smtClean="0"/>
              <a:t> 2008 at IIM Bangalore. By </a:t>
            </a:r>
            <a:r>
              <a:rPr lang="en-ZA" dirty="0" err="1" smtClean="0">
                <a:hlinkClick r:id="rId5"/>
              </a:rPr>
              <a:t>Vasanthakumar</a:t>
            </a:r>
            <a:endParaRPr lang="en-ZA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2ECCE-A6D1-40BF-98F8-496E97E7AF7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47F1A-FF57-4F43-997A-1CE4CA28ED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3572B-7A67-4D99-81AB-630B3947D94F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18641-6023-49D1-9BC3-4E0212E52C6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44FD4B-EA8F-4C03-88B5-8CC3199E7B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3983E-D1A9-4C6D-AD66-EC811241F66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47F1A-FF57-4F43-997A-1CE4CA28EDA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180A4-9FAC-40ED-817A-FDA18D29C26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18641-6023-49D1-9BC3-4E0212E52C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3572B-7A67-4D99-81AB-630B3947D94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3572B-7A67-4D99-81AB-630B3947D94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13572B-7A67-4D99-81AB-630B3947D94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87612-72A8-43A1-9E9D-04DB82FCB0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62849-0404-4A14-91A5-73C9393C9F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BB45-5019-4E63-95A4-B4CA291868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50256-F8F6-41A0-BC44-889B84D19B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597A9-1917-4BEE-BDF1-A91E04F27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CAC2F-1E74-4122-B49A-7DB92508D4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2F363-2945-47BC-8CCA-EB27ADD275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5C935-2453-4B97-BF44-B08A297D31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FD6E3-4153-47A4-8293-3F4FC8C354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B0161-60F5-4AC1-AC00-A94103AB9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0A778-0E8A-455F-869A-5820B71926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3CB4C4-56CB-443D-9A42-73DB1B9ECF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unesco.org/culture/ich/img/photo/thumb/00234-MED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unesco.org/culture/ich/img/photo/thumb/00210-MED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85750" y="4365625"/>
            <a:ext cx="86074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/>
            </a:r>
            <a:br>
              <a:rPr lang="en-US" sz="2800" b="1"/>
            </a:br>
            <a:r>
              <a:rPr lang="en-US" sz="2800" b="1"/>
              <a:t>UNESCO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2800" b="1"/>
              <a:t>Intangible Cultural Heritage Section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06438"/>
            <a:ext cx="32146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3929063" y="857250"/>
            <a:ext cx="435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3924300" y="1412875"/>
            <a:ext cx="44640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5400" dirty="0"/>
              <a:t>Key </a:t>
            </a:r>
            <a:r>
              <a:rPr lang="en-ZA" sz="5400" dirty="0" smtClean="0"/>
              <a:t>concepts</a:t>
            </a:r>
          </a:p>
          <a:p>
            <a:endParaRPr lang="en-ZA" sz="5400" dirty="0" smtClean="0"/>
          </a:p>
          <a:p>
            <a:r>
              <a:rPr lang="en-US" sz="2400" b="1" dirty="0" smtClean="0"/>
              <a:t>NOM PPT </a:t>
            </a:r>
            <a:r>
              <a:rPr lang="en-ZA" sz="2400" dirty="0" smtClean="0"/>
              <a:t>5.3</a:t>
            </a:r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4319464" y="404664"/>
            <a:ext cx="4824536" cy="12961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2800" dirty="0" smtClean="0"/>
              <a:t>Some Intangible Heritage Domains mentioned in article 2.2 of the Convention</a:t>
            </a:r>
            <a:endParaRPr sz="2800" dirty="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67944" y="2348880"/>
            <a:ext cx="475322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sz="2400" dirty="0" smtClean="0">
                <a:latin typeface="+mn-lt"/>
              </a:rPr>
              <a:t>(</a:t>
            </a:r>
            <a:r>
              <a:rPr lang="en-ZA" sz="2400" dirty="0">
                <a:latin typeface="+mn-lt"/>
              </a:rPr>
              <a:t>a) oral traditions and expressions, including language as a vehicle of the ICH; </a:t>
            </a:r>
            <a:br>
              <a:rPr lang="en-ZA" sz="2400" dirty="0">
                <a:latin typeface="+mn-lt"/>
              </a:rPr>
            </a:br>
            <a:r>
              <a:rPr lang="en-ZA" sz="2400" dirty="0">
                <a:latin typeface="+mn-lt"/>
              </a:rPr>
              <a:t>(b) performing arts; </a:t>
            </a:r>
            <a:br>
              <a:rPr lang="en-ZA" sz="2400" dirty="0">
                <a:latin typeface="+mn-lt"/>
              </a:rPr>
            </a:br>
            <a:r>
              <a:rPr lang="en-ZA" sz="2400" dirty="0">
                <a:latin typeface="+mn-lt"/>
              </a:rPr>
              <a:t>(c) social practices, rituals and festive events; </a:t>
            </a:r>
            <a:br>
              <a:rPr lang="en-ZA" sz="2400" dirty="0">
                <a:latin typeface="+mn-lt"/>
              </a:rPr>
            </a:br>
            <a:r>
              <a:rPr lang="en-ZA" sz="2400" dirty="0">
                <a:latin typeface="+mn-lt"/>
              </a:rPr>
              <a:t>(d) knowledge and practices concerning nature and the universe; </a:t>
            </a:r>
            <a:br>
              <a:rPr lang="en-ZA" sz="2400" dirty="0">
                <a:latin typeface="+mn-lt"/>
              </a:rPr>
            </a:br>
            <a:r>
              <a:rPr lang="en-ZA" sz="2400" dirty="0">
                <a:latin typeface="+mn-lt"/>
              </a:rPr>
              <a:t>(e) traditional craftsmanship. 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350" y="2565400"/>
            <a:ext cx="22383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332656"/>
            <a:ext cx="4896544" cy="1368152"/>
          </a:xfrm>
        </p:spPr>
        <p:txBody>
          <a:bodyPr/>
          <a:lstStyle/>
          <a:p>
            <a:pPr algn="r">
              <a:defRPr/>
            </a:pPr>
            <a:r>
              <a:rPr lang="en-ZA" sz="3600" b="1" dirty="0" smtClean="0"/>
              <a:t/>
            </a:r>
            <a:br>
              <a:rPr lang="en-ZA" sz="3600" b="1" dirty="0" smtClean="0"/>
            </a:br>
            <a:endParaRPr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2708275"/>
            <a:ext cx="5053012" cy="3024188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GB" sz="2000" dirty="0" smtClean="0"/>
              <a:t>A form of liturgical music distinctive to orthodox Christian Ethiopia, </a:t>
            </a:r>
            <a:r>
              <a:rPr lang="en-GB" sz="2000" dirty="0" err="1" smtClean="0"/>
              <a:t>Zema</a:t>
            </a:r>
            <a:r>
              <a:rPr lang="en-GB" sz="2000" dirty="0" smtClean="0"/>
              <a:t> is performed at </a:t>
            </a:r>
            <a:r>
              <a:rPr lang="en-ZA" sz="2000" dirty="0" smtClean="0"/>
              <a:t>various religious ceremonies such as the monthly celebration of </a:t>
            </a:r>
            <a:r>
              <a:rPr lang="en-ZA" sz="2000" dirty="0" err="1" smtClean="0"/>
              <a:t>Gabra</a:t>
            </a:r>
            <a:r>
              <a:rPr lang="en-ZA" sz="2000" dirty="0" smtClean="0"/>
              <a:t> </a:t>
            </a:r>
            <a:r>
              <a:rPr lang="en-ZA" sz="2000" dirty="0" err="1" smtClean="0"/>
              <a:t>Manfas</a:t>
            </a:r>
            <a:r>
              <a:rPr lang="en-ZA" sz="2000" dirty="0" smtClean="0"/>
              <a:t> </a:t>
            </a:r>
            <a:r>
              <a:rPr lang="en-ZA" sz="2000" dirty="0" err="1" smtClean="0"/>
              <a:t>Qedus</a:t>
            </a:r>
            <a:r>
              <a:rPr lang="en-ZA" sz="2000" dirty="0" smtClean="0"/>
              <a:t>, a local saint.  While the singers wear simple white cloths, the priests pictured here, gathered in front of the Saris ’</a:t>
            </a:r>
            <a:r>
              <a:rPr lang="en-ZA" sz="2000" dirty="0" err="1" smtClean="0"/>
              <a:t>Abo</a:t>
            </a:r>
            <a:r>
              <a:rPr lang="en-ZA" sz="2000" dirty="0" smtClean="0"/>
              <a:t> church in Addis Ababa,  wear sumptuous costumes and carry covered icons on their heads.</a:t>
            </a:r>
            <a:r>
              <a:rPr lang="en-ZA" sz="2000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3995738" y="549275"/>
            <a:ext cx="439261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4000" dirty="0" err="1"/>
              <a:t>Zema</a:t>
            </a:r>
            <a:r>
              <a:rPr lang="en-ZA" sz="4000" dirty="0"/>
              <a:t> liturgical music</a:t>
            </a:r>
          </a:p>
        </p:txBody>
      </p:sp>
      <p:pic>
        <p:nvPicPr>
          <p:cNvPr id="7" name="Picture 6" descr="http://www.unesco.org/culture/ich/img/photo/thumb/00234-MED.jpg"/>
          <p:cNvPicPr>
            <a:picLocks noChangeAspect="1" noChangeArrowheads="1"/>
          </p:cNvPicPr>
          <p:nvPr/>
        </p:nvPicPr>
        <p:blipFill>
          <a:blip r:link="rId4" cstate="print"/>
          <a:srcRect/>
          <a:stretch>
            <a:fillRect/>
          </a:stretch>
        </p:blipFill>
        <p:spPr bwMode="auto">
          <a:xfrm>
            <a:off x="539552" y="3068960"/>
            <a:ext cx="26479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332656"/>
            <a:ext cx="4896544" cy="1368152"/>
          </a:xfrm>
        </p:spPr>
        <p:txBody>
          <a:bodyPr/>
          <a:lstStyle/>
          <a:p>
            <a:pPr algn="r">
              <a:defRPr/>
            </a:pPr>
            <a:r>
              <a:rPr lang="en-ZA" sz="3600" b="1" dirty="0" smtClean="0"/>
              <a:t/>
            </a:r>
            <a:br>
              <a:rPr lang="en-ZA" sz="3600" b="1" dirty="0" smtClean="0"/>
            </a:br>
            <a:endParaRPr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3563938" y="2708275"/>
            <a:ext cx="5053012" cy="3024188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ZA" sz="2000" dirty="0" smtClean="0"/>
              <a:t>Well known for their rice terraces and extensive knowledge of rice cultivation, the </a:t>
            </a:r>
            <a:r>
              <a:rPr lang="en-ZA" sz="2000" dirty="0" err="1" smtClean="0"/>
              <a:t>Ifugao</a:t>
            </a:r>
            <a:r>
              <a:rPr lang="en-ZA" sz="2000" dirty="0" smtClean="0"/>
              <a:t> perform the </a:t>
            </a:r>
            <a:r>
              <a:rPr lang="en-ZA" sz="2000" dirty="0" err="1" smtClean="0"/>
              <a:t>Hudhud</a:t>
            </a:r>
            <a:r>
              <a:rPr lang="en-ZA" sz="2000" dirty="0" smtClean="0"/>
              <a:t> chants during the sowing and harvest seasons and at funeral wakes. The chants are transmitted orally and are about ancestral heroes, customary law, traditional practices and religious beliefs.  </a:t>
            </a:r>
            <a:endParaRPr lang="en-US" sz="2000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3995738" y="549275"/>
            <a:ext cx="46085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ZA" sz="4000"/>
              <a:t>The Hudhud Chants of the Ifugao</a:t>
            </a:r>
            <a:endParaRPr lang="en-ZA" sz="4000" b="1"/>
          </a:p>
        </p:txBody>
      </p:sp>
      <p:pic>
        <p:nvPicPr>
          <p:cNvPr id="13318" name="Picture 9" descr="http://www.unesco.org/culture/ich/img/photo/thumb/00210-MED.jpg"/>
          <p:cNvPicPr>
            <a:picLocks noChangeAspect="1" noChangeArrowheads="1"/>
          </p:cNvPicPr>
          <p:nvPr/>
        </p:nvPicPr>
        <p:blipFill>
          <a:blip r:link="rId4" cstate="print"/>
          <a:srcRect/>
          <a:stretch>
            <a:fillRect/>
          </a:stretch>
        </p:blipFill>
        <p:spPr bwMode="auto">
          <a:xfrm>
            <a:off x="684213" y="2852738"/>
            <a:ext cx="26479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7944" y="332656"/>
            <a:ext cx="4752528" cy="1368152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dirty="0" smtClean="0"/>
              <a:t> Vanuatu Sand Drawings</a:t>
            </a:r>
            <a:endParaRPr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132138" y="2349500"/>
            <a:ext cx="5556250" cy="37433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ZA" sz="2000" smtClean="0"/>
              <a:t>Sand drawing is a multifunctional “writing” produced on the ground, in sand, volcanic ash or clay, using one finger to draw a graceful, often symmetrical composition of geometric patterns. </a:t>
            </a:r>
          </a:p>
          <a:p>
            <a:pPr marL="0" indent="0">
              <a:buFontTx/>
              <a:buNone/>
            </a:pPr>
            <a:endParaRPr lang="en-ZA" sz="2000" smtClean="0"/>
          </a:p>
          <a:p>
            <a:pPr marL="0" indent="0">
              <a:buFontTx/>
              <a:buNone/>
            </a:pPr>
            <a:r>
              <a:rPr lang="en-ZA" sz="2000" smtClean="0"/>
              <a:t>It serves as a means of communication among the members of some 80 ethno-linguistic groups in Vanuatu.</a:t>
            </a:r>
            <a:endParaRPr lang="en-US" sz="200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Communities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9058" y="414338"/>
            <a:ext cx="4714908" cy="137158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ZA" sz="3200" dirty="0" smtClean="0"/>
              <a:t>Defining the community concerned</a:t>
            </a:r>
            <a:endParaRPr sz="32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16016" y="2348880"/>
            <a:ext cx="3870201" cy="3960440"/>
          </a:xfrm>
        </p:spPr>
        <p:txBody>
          <a:bodyPr>
            <a:normAutofit lnSpcReduction="10000"/>
          </a:bodyPr>
          <a:lstStyle/>
          <a:p>
            <a:pPr indent="0">
              <a:buFont typeface="Wingdings 2" pitchFamily="18" charset="2"/>
              <a:buNone/>
            </a:pPr>
            <a:r>
              <a:rPr lang="en-ZA" sz="2400" dirty="0" smtClean="0"/>
              <a:t>Under the Convention, ‘communities, groups and individuals concerned’ means those </a:t>
            </a:r>
            <a:r>
              <a:rPr lang="en-ZA" sz="2800" dirty="0" smtClean="0">
                <a:solidFill>
                  <a:schemeClr val="accent2">
                    <a:lumMod val="50000"/>
                  </a:schemeClr>
                </a:solidFill>
              </a:rPr>
              <a:t>who participate in the practice or transmission of the ICH element</a:t>
            </a:r>
            <a:r>
              <a:rPr lang="en-ZA" sz="2400" dirty="0" smtClean="0"/>
              <a:t>, and consider it to be part of their cultural heritage</a:t>
            </a:r>
          </a:p>
          <a:p>
            <a:pPr indent="0"/>
            <a:endParaRPr lang="en-ZA" sz="24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04864"/>
            <a:ext cx="420559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544522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err="1" smtClean="0"/>
              <a:t>Ramman</a:t>
            </a:r>
            <a:r>
              <a:rPr lang="en-ZA" dirty="0" smtClean="0"/>
              <a:t>: religious festival and ritual theatre of the </a:t>
            </a:r>
            <a:r>
              <a:rPr lang="en-ZA" dirty="0" err="1" smtClean="0"/>
              <a:t>Garhwal</a:t>
            </a:r>
            <a:r>
              <a:rPr lang="en-ZA" dirty="0" smtClean="0"/>
              <a:t> Himalayas, India © IGNCA, Ministry of Culture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7944" y="548680"/>
            <a:ext cx="4618856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ZA" dirty="0" smtClean="0"/>
              <a:t>The relationship</a:t>
            </a:r>
            <a:endParaRPr lang="en-ZA" dirty="0"/>
          </a:p>
        </p:txBody>
      </p:sp>
      <p:sp>
        <p:nvSpPr>
          <p:cNvPr id="7" name="Oval 6"/>
          <p:cNvSpPr/>
          <p:nvPr/>
        </p:nvSpPr>
        <p:spPr>
          <a:xfrm>
            <a:off x="755576" y="2780928"/>
            <a:ext cx="2808312" cy="24482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ounded Rectangle 7"/>
          <p:cNvSpPr/>
          <p:nvPr/>
        </p:nvSpPr>
        <p:spPr>
          <a:xfrm>
            <a:off x="6372200" y="2708920"/>
            <a:ext cx="2160240" cy="24482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899592" y="357301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Communities, groups or individuals concerned</a:t>
            </a: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6839744" y="36450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ICH element</a:t>
            </a:r>
            <a:endParaRPr lang="en-ZA" dirty="0"/>
          </a:p>
        </p:txBody>
      </p:sp>
      <p:sp>
        <p:nvSpPr>
          <p:cNvPr id="11" name="Right Arrow 10"/>
          <p:cNvSpPr/>
          <p:nvPr/>
        </p:nvSpPr>
        <p:spPr>
          <a:xfrm>
            <a:off x="3707904" y="3140968"/>
            <a:ext cx="2376264" cy="504056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Left Arrow 11"/>
          <p:cNvSpPr/>
          <p:nvPr/>
        </p:nvSpPr>
        <p:spPr>
          <a:xfrm>
            <a:off x="3707904" y="4365104"/>
            <a:ext cx="2376264" cy="504056"/>
          </a:xfrm>
          <a:prstGeom prst="lef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>
            <a:off x="3491880" y="20608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Creation, practice and transmission; ownership</a:t>
            </a:r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508518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Sense of identity &amp; continuity, enjoyment, pride, sometimes also income generation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Safeguarding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95936" y="260648"/>
            <a:ext cx="4864054" cy="143048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Safeguarding concepts </a:t>
            </a:r>
            <a:endParaRPr sz="4000" b="1" dirty="0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6516216" y="1988840"/>
            <a:ext cx="2376264" cy="4433739"/>
          </a:xfrm>
        </p:spPr>
        <p:txBody>
          <a:bodyPr/>
          <a:lstStyle/>
          <a:p>
            <a:r>
              <a:rPr lang="en-ZA" sz="2000" b="1" dirty="0" smtClean="0"/>
              <a:t>Safeguarding</a:t>
            </a:r>
            <a:r>
              <a:rPr lang="en-ZA" sz="2000" dirty="0" smtClean="0"/>
              <a:t> is ensuring the </a:t>
            </a:r>
            <a:r>
              <a:rPr lang="en-ZA" sz="2000" b="1" dirty="0" smtClean="0"/>
              <a:t>viability</a:t>
            </a:r>
            <a:r>
              <a:rPr lang="en-ZA" sz="2000" dirty="0" smtClean="0"/>
              <a:t> of ICH</a:t>
            </a:r>
            <a:endParaRPr lang="en-US" sz="2000" dirty="0" smtClean="0"/>
          </a:p>
          <a:p>
            <a:r>
              <a:rPr lang="en-US" sz="2000" b="1" dirty="0" smtClean="0"/>
              <a:t>Threats</a:t>
            </a:r>
            <a:r>
              <a:rPr lang="en-US" sz="2000" dirty="0" smtClean="0"/>
              <a:t> to viability are current problems hampering the enactment and transmission of the element. </a:t>
            </a:r>
          </a:p>
          <a:p>
            <a:r>
              <a:rPr lang="en-US" sz="2000" b="1" dirty="0" smtClean="0"/>
              <a:t>Risks</a:t>
            </a:r>
            <a:r>
              <a:rPr lang="en-US" sz="2000" dirty="0" smtClean="0"/>
              <a:t> are anticipated problems.</a:t>
            </a:r>
            <a:endParaRPr lang="en-US" sz="2000" b="1" dirty="0" smtClean="0"/>
          </a:p>
          <a:p>
            <a:endParaRPr lang="en-US" sz="2000" b="1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98884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779912" y="414338"/>
            <a:ext cx="4864054" cy="1430486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GB" sz="4000" b="1" dirty="0" smtClean="0"/>
              <a:t>Key safeguarding measures</a:t>
            </a:r>
            <a:endParaRPr sz="4000" b="1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76056" y="249289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Inventorying</a:t>
            </a:r>
            <a:endParaRPr lang="en-Z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4725144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/>
              <a:t>Revitalization</a:t>
            </a:r>
            <a:endParaRPr lang="en-ZA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068960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Collecting and presenting information on ICH elements in a systematic way</a:t>
            </a:r>
            <a:endParaRPr lang="en-ZA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229200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Strengthening of seriously endangered ICH practices </a:t>
            </a:r>
            <a:endParaRPr lang="en-ZA" sz="2000" dirty="0"/>
          </a:p>
        </p:txBody>
      </p:sp>
      <p:sp>
        <p:nvSpPr>
          <p:cNvPr id="10" name="Rectangle 9"/>
          <p:cNvSpPr/>
          <p:nvPr/>
        </p:nvSpPr>
        <p:spPr>
          <a:xfrm>
            <a:off x="2051720" y="2924945"/>
            <a:ext cx="27363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Awareness-raising </a:t>
            </a:r>
          </a:p>
          <a:p>
            <a:r>
              <a:rPr lang="en-US" dirty="0" smtClean="0"/>
              <a:t>Encouraging people to understand and appreciate the ICH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7944" y="548680"/>
            <a:ext cx="4618856" cy="1219200"/>
          </a:xfrm>
        </p:spPr>
        <p:txBody>
          <a:bodyPr>
            <a:normAutofit fontScale="90000"/>
          </a:bodyPr>
          <a:lstStyle/>
          <a:p>
            <a:r>
              <a:rPr lang="en-ZA" sz="4400" dirty="0" smtClean="0"/>
              <a:t>In this presentation...</a:t>
            </a:r>
            <a:endParaRPr lang="en-ZA" sz="4400" dirty="0"/>
          </a:p>
        </p:txBody>
      </p:sp>
      <p:sp>
        <p:nvSpPr>
          <p:cNvPr id="7172" name="Content Placeholder 4"/>
          <p:cNvSpPr>
            <a:spLocks noGrp="1"/>
          </p:cNvSpPr>
          <p:nvPr>
            <p:ph idx="1"/>
          </p:nvPr>
        </p:nvSpPr>
        <p:spPr>
          <a:xfrm>
            <a:off x="4860032" y="2565400"/>
            <a:ext cx="3960118" cy="3887936"/>
          </a:xfrm>
        </p:spPr>
        <p:txBody>
          <a:bodyPr>
            <a:normAutofit lnSpcReduction="10000"/>
          </a:bodyPr>
          <a:lstStyle/>
          <a:p>
            <a:r>
              <a:rPr lang="en-ZA" dirty="0"/>
              <a:t>Words to think about</a:t>
            </a:r>
          </a:p>
          <a:p>
            <a:r>
              <a:rPr lang="en-ZA" dirty="0"/>
              <a:t>Domesticating the Convention</a:t>
            </a:r>
          </a:p>
          <a:p>
            <a:r>
              <a:rPr lang="en-ZA" dirty="0"/>
              <a:t>Intangible Heritage</a:t>
            </a:r>
          </a:p>
          <a:p>
            <a:r>
              <a:rPr lang="en-ZA" dirty="0"/>
              <a:t>Communities</a:t>
            </a:r>
          </a:p>
          <a:p>
            <a:r>
              <a:rPr lang="en-ZA" dirty="0"/>
              <a:t>Safeguarding</a:t>
            </a:r>
            <a:endParaRPr lang="en-GB" dirty="0" smtClean="0">
              <a:latin typeface="Perpetua" pitchFamily="18" charset="0"/>
            </a:endParaRPr>
          </a:p>
          <a:p>
            <a:endParaRPr lang="en-ZA" dirty="0" smtClean="0"/>
          </a:p>
          <a:p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880" y="260648"/>
            <a:ext cx="5400600" cy="1296144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ZA" sz="4000" b="1" dirty="0" smtClean="0"/>
              <a:t>More safeguarding measures</a:t>
            </a:r>
            <a:endParaRPr sz="4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139952" y="2204864"/>
            <a:ext cx="4753223" cy="4248472"/>
          </a:xfrm>
        </p:spPr>
        <p:txBody>
          <a:bodyPr/>
          <a:lstStyle/>
          <a:p>
            <a:r>
              <a:rPr lang="en-GB" sz="2800" dirty="0" smtClean="0"/>
              <a:t>Documentation, research</a:t>
            </a:r>
          </a:p>
          <a:p>
            <a:r>
              <a:rPr lang="en-GB" sz="2800" dirty="0" smtClean="0"/>
              <a:t>Identification, definition</a:t>
            </a:r>
          </a:p>
          <a:p>
            <a:pPr>
              <a:lnSpc>
                <a:spcPct val="80000"/>
              </a:lnSpc>
            </a:pPr>
            <a:r>
              <a:rPr lang="en-ZA" sz="2800" dirty="0" smtClean="0"/>
              <a:t>Preservation, protection</a:t>
            </a:r>
          </a:p>
          <a:p>
            <a:pPr>
              <a:lnSpc>
                <a:spcPct val="80000"/>
              </a:lnSpc>
            </a:pPr>
            <a:r>
              <a:rPr lang="en-ZA" sz="2800" dirty="0" smtClean="0"/>
              <a:t>Promotion, enhancement</a:t>
            </a:r>
          </a:p>
          <a:p>
            <a:pPr>
              <a:lnSpc>
                <a:spcPct val="80000"/>
              </a:lnSpc>
            </a:pPr>
            <a:r>
              <a:rPr lang="en-ZA" sz="2800" dirty="0" smtClean="0"/>
              <a:t>Transmission, e.g. through education</a:t>
            </a:r>
          </a:p>
          <a:p>
            <a:pPr>
              <a:lnSpc>
                <a:spcPct val="80000"/>
              </a:lnSpc>
            </a:pPr>
            <a:r>
              <a:rPr lang="en-ZA" sz="2800" dirty="0" smtClean="0"/>
              <a:t>Ensuring access to places and materials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683568" y="692696"/>
            <a:ext cx="2232248" cy="14401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2771800" y="1124744"/>
            <a:ext cx="4176464" cy="43204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TextBox 13"/>
          <p:cNvSpPr txBox="1"/>
          <p:nvPr/>
        </p:nvSpPr>
        <p:spPr>
          <a:xfrm>
            <a:off x="2411760" y="45811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latin typeface="+mn-lt"/>
              </a:rPr>
              <a:t>Awareness-raising</a:t>
            </a:r>
            <a:endParaRPr lang="en-ZA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1772816"/>
            <a:ext cx="2160240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sz="2000" b="1" dirty="0" smtClean="0">
                <a:solidFill>
                  <a:srgbClr val="C00000"/>
                </a:solidFill>
              </a:rPr>
              <a:t>Transmission </a:t>
            </a:r>
          </a:p>
          <a:p>
            <a:r>
              <a:rPr lang="en-ZA" sz="2000" b="1" dirty="0" smtClean="0">
                <a:solidFill>
                  <a:srgbClr val="C00000"/>
                </a:solidFill>
              </a:rPr>
              <a:t>Enactment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67744" y="1700808"/>
            <a:ext cx="4104456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ZA" b="1" dirty="0" smtClean="0"/>
              <a:t>Identification</a:t>
            </a:r>
          </a:p>
          <a:p>
            <a:r>
              <a:rPr lang="en-ZA" b="1" dirty="0" smtClean="0"/>
              <a:t>Inventorying</a:t>
            </a:r>
          </a:p>
          <a:p>
            <a:r>
              <a:rPr lang="en-ZA" b="1" dirty="0" smtClean="0"/>
              <a:t>Documentation</a:t>
            </a:r>
          </a:p>
          <a:p>
            <a:r>
              <a:rPr lang="en-ZA" b="1" dirty="0" smtClean="0"/>
              <a:t>Research</a:t>
            </a:r>
          </a:p>
          <a:p>
            <a:endParaRPr lang="en-ZA" b="1" dirty="0" smtClean="0"/>
          </a:p>
          <a:p>
            <a:r>
              <a:rPr lang="en-ZA" b="1" dirty="0" smtClean="0"/>
              <a:t>Revitalization</a:t>
            </a:r>
          </a:p>
          <a:p>
            <a:r>
              <a:rPr lang="en-ZA" b="1" dirty="0" smtClean="0"/>
              <a:t>Ensuring sustainability</a:t>
            </a:r>
          </a:p>
          <a:p>
            <a:r>
              <a:rPr lang="en-ZA" b="1" dirty="0" smtClean="0"/>
              <a:t>Ensuring access to places and materials</a:t>
            </a:r>
          </a:p>
          <a:p>
            <a:r>
              <a:rPr lang="en-ZA" b="1" dirty="0" smtClean="0"/>
              <a:t>Transmission through education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20" name="Rectangle 19"/>
          <p:cNvSpPr/>
          <p:nvPr/>
        </p:nvSpPr>
        <p:spPr>
          <a:xfrm>
            <a:off x="5076056" y="2708920"/>
            <a:ext cx="43593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Communities</a:t>
            </a:r>
          </a:p>
          <a:p>
            <a:pPr algn="ctr"/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Groups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60648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/>
              <a:t>The role of communities</a:t>
            </a:r>
            <a:endParaRPr lang="en-ZA" sz="4000" dirty="0"/>
          </a:p>
        </p:txBody>
      </p:sp>
      <p:sp>
        <p:nvSpPr>
          <p:cNvPr id="17" name="Rectangle 16"/>
          <p:cNvSpPr/>
          <p:nvPr/>
        </p:nvSpPr>
        <p:spPr>
          <a:xfrm>
            <a:off x="467544" y="5733256"/>
            <a:ext cx="493545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Other agencies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404664"/>
            <a:ext cx="4978896" cy="118296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Points to remember</a:t>
            </a:r>
            <a:endParaRPr lang="en-US" b="1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067944" y="2132856"/>
            <a:ext cx="4536504" cy="3816424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GB" sz="2800" dirty="0" smtClean="0"/>
              <a:t>Intangible heritage is living heritage</a:t>
            </a:r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endParaRPr lang="en-GB" sz="2800" dirty="0" smtClean="0"/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GB" sz="2800" dirty="0" smtClean="0"/>
              <a:t>Always changing</a:t>
            </a:r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GB" sz="2800" dirty="0" smtClean="0"/>
              <a:t>Practiced by people</a:t>
            </a:r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endParaRPr lang="en-GB" sz="2800" dirty="0" smtClean="0"/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r>
              <a:rPr lang="en-GB" sz="2800" dirty="0" smtClean="0"/>
              <a:t>Safeguarding involves assisting communities to continue practicing and transmitting their ICH</a:t>
            </a:r>
          </a:p>
          <a:p>
            <a:pPr indent="0"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endParaRPr lang="en-GB" sz="2800" dirty="0" smtClean="0"/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</a:pPr>
            <a:endParaRPr lang="en-GB" sz="2400" dirty="0" smtClean="0"/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  <a:buNone/>
            </a:pPr>
            <a:endParaRPr lang="en-GB" sz="2000" dirty="0" smtClean="0"/>
          </a:p>
          <a:p>
            <a:pPr>
              <a:lnSpc>
                <a:spcPct val="80000"/>
              </a:lnSpc>
              <a:buClr>
                <a:schemeClr val="bg2">
                  <a:lumMod val="25000"/>
                </a:schemeClr>
              </a:buClr>
            </a:pP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3929058" y="414338"/>
            <a:ext cx="4714908" cy="137158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sz="4000" b="1" dirty="0" smtClean="0"/>
              <a:t>Word cloud </a:t>
            </a:r>
            <a:r>
              <a:rPr lang="en-ZA" sz="4000" b="1" dirty="0" smtClean="0"/>
              <a:t>of</a:t>
            </a:r>
            <a:r>
              <a:rPr sz="4000" b="1" dirty="0" smtClean="0"/>
              <a:t> the Convention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Harriet\Documents\2010 work\Implementation workshop\Convention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204864"/>
            <a:ext cx="6287378" cy="4201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67944" y="548680"/>
            <a:ext cx="4618856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Words to think about </a:t>
            </a:r>
            <a:endParaRPr lang="en-ZA" dirty="0"/>
          </a:p>
        </p:txBody>
      </p:sp>
      <p:sp>
        <p:nvSpPr>
          <p:cNvPr id="7172" name="Content Placeholder 4"/>
          <p:cNvSpPr>
            <a:spLocks noGrp="1"/>
          </p:cNvSpPr>
          <p:nvPr>
            <p:ph idx="1"/>
          </p:nvPr>
        </p:nvSpPr>
        <p:spPr>
          <a:xfrm>
            <a:off x="3132138" y="2565400"/>
            <a:ext cx="5688012" cy="388793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Intangible heritage</a:t>
            </a:r>
          </a:p>
          <a:p>
            <a:r>
              <a:rPr lang="en-ZA" dirty="0"/>
              <a:t>Safeguarding</a:t>
            </a:r>
          </a:p>
          <a:p>
            <a:pPr lvl="1"/>
            <a:r>
              <a:rPr lang="en-GB" dirty="0"/>
              <a:t>Threats and risks</a:t>
            </a:r>
          </a:p>
          <a:p>
            <a:pPr lvl="1"/>
            <a:r>
              <a:rPr lang="en-GB" dirty="0"/>
              <a:t>Inventorying, Revitalization, Awareness-raising</a:t>
            </a:r>
          </a:p>
          <a:p>
            <a:r>
              <a:rPr lang="en-GB" dirty="0"/>
              <a:t>Community</a:t>
            </a:r>
          </a:p>
          <a:p>
            <a:pPr lvl="1"/>
            <a:r>
              <a:rPr lang="en-GB" dirty="0"/>
              <a:t>Community, group, individual</a:t>
            </a:r>
          </a:p>
          <a:p>
            <a:pPr lvl="1"/>
            <a:r>
              <a:rPr lang="en-GB" dirty="0"/>
              <a:t>Practitioner, tradition-bearer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63888" y="476672"/>
            <a:ext cx="5122912" cy="1219200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en-ZA" dirty="0" smtClean="0"/>
              <a:t>Domesticating the Convention</a:t>
            </a:r>
            <a:endParaRPr lang="en-ZA" dirty="0"/>
          </a:p>
        </p:txBody>
      </p:sp>
      <p:sp>
        <p:nvSpPr>
          <p:cNvPr id="8194" name="Content Placeholder 5"/>
          <p:cNvSpPr>
            <a:spLocks noGrp="1"/>
          </p:cNvSpPr>
          <p:nvPr>
            <p:ph idx="1"/>
          </p:nvPr>
        </p:nvSpPr>
        <p:spPr>
          <a:xfrm>
            <a:off x="3635375" y="2276475"/>
            <a:ext cx="5051425" cy="3819525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ZA" dirty="0" smtClean="0"/>
              <a:t>The term “ICH” translated</a:t>
            </a:r>
          </a:p>
          <a:p>
            <a:r>
              <a:rPr lang="en-ZA" dirty="0" err="1" smtClean="0"/>
              <a:t>Turathi</a:t>
            </a:r>
            <a:r>
              <a:rPr lang="en-ZA" dirty="0" smtClean="0"/>
              <a:t> </a:t>
            </a:r>
            <a:r>
              <a:rPr lang="en-ZA" dirty="0" err="1" smtClean="0"/>
              <a:t>za</a:t>
            </a:r>
            <a:r>
              <a:rPr lang="en-ZA" dirty="0" smtClean="0"/>
              <a:t> </a:t>
            </a:r>
            <a:r>
              <a:rPr lang="en-ZA" dirty="0" err="1" smtClean="0"/>
              <a:t>tamaduni</a:t>
            </a:r>
            <a:r>
              <a:rPr lang="en-ZA" dirty="0" smtClean="0"/>
              <a:t> </a:t>
            </a:r>
            <a:r>
              <a:rPr lang="en-ZA" dirty="0" err="1" smtClean="0"/>
              <a:t>zisizogusika</a:t>
            </a:r>
            <a:r>
              <a:rPr lang="en-ZA" dirty="0" smtClean="0"/>
              <a:t> (Kiswahili)</a:t>
            </a:r>
          </a:p>
          <a:p>
            <a:r>
              <a:rPr lang="vi-VN" dirty="0" smtClean="0"/>
              <a:t>Di sản văn hóa phi vật thể </a:t>
            </a:r>
            <a:r>
              <a:rPr lang="en-ZA" dirty="0" smtClean="0"/>
              <a:t>(Vietnamese)</a:t>
            </a:r>
          </a:p>
          <a:p>
            <a:r>
              <a:rPr lang="en-ZA" dirty="0" err="1" smtClean="0"/>
              <a:t>Vaimne</a:t>
            </a:r>
            <a:r>
              <a:rPr lang="en-ZA" dirty="0" smtClean="0"/>
              <a:t> </a:t>
            </a:r>
            <a:r>
              <a:rPr lang="en-ZA" dirty="0" err="1" smtClean="0"/>
              <a:t>kultuuripärand</a:t>
            </a:r>
            <a:r>
              <a:rPr lang="en-ZA" dirty="0" smtClean="0"/>
              <a:t> (Estonian)</a:t>
            </a:r>
          </a:p>
          <a:p>
            <a:r>
              <a:rPr lang="en-ZA" dirty="0" err="1" smtClean="0"/>
              <a:t>Património</a:t>
            </a:r>
            <a:r>
              <a:rPr lang="en-ZA" dirty="0" smtClean="0"/>
              <a:t> cultural </a:t>
            </a:r>
            <a:r>
              <a:rPr lang="en-ZA" dirty="0" err="1" smtClean="0"/>
              <a:t>imaterial</a:t>
            </a:r>
            <a:r>
              <a:rPr lang="en-ZA" dirty="0" smtClean="0"/>
              <a:t> (Portuguese)</a:t>
            </a:r>
          </a:p>
          <a:p>
            <a:endParaRPr lang="en-ZA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223838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Intangible heritage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332656"/>
            <a:ext cx="5050904" cy="1182960"/>
          </a:xfrm>
        </p:spPr>
        <p:txBody>
          <a:bodyPr/>
          <a:lstStyle/>
          <a:p>
            <a:pPr algn="r">
              <a:defRPr/>
            </a:pPr>
            <a:r>
              <a:rPr lang="en-ZA" sz="4400" dirty="0" smtClean="0"/>
              <a:t>Intangible Heritage</a:t>
            </a:r>
            <a:endParaRPr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575"/>
            <a:ext cx="8281615" cy="4392761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2400" dirty="0" smtClean="0"/>
              <a:t>Article 2:</a:t>
            </a:r>
          </a:p>
          <a:p>
            <a:pPr>
              <a:buFont typeface="Wingdings 2" pitchFamily="18" charset="2"/>
              <a:buNone/>
            </a:pPr>
            <a:r>
              <a:rPr lang="en-GB" sz="2400" dirty="0" smtClean="0"/>
              <a:t>    </a:t>
            </a:r>
            <a:r>
              <a:rPr lang="en-GB" sz="2400" i="1" dirty="0" smtClean="0"/>
              <a:t>For the purposes of the Convention ‘ICH’ means</a:t>
            </a:r>
          </a:p>
          <a:p>
            <a:pPr>
              <a:buFont typeface="Wingdings 2" pitchFamily="18" charset="2"/>
              <a:buNone/>
            </a:pPr>
            <a:r>
              <a:rPr lang="en-GB" sz="2400" i="1" dirty="0" smtClean="0"/>
              <a:t>   </a:t>
            </a:r>
            <a:r>
              <a:rPr lang="en-US" sz="2400" i="1" dirty="0" smtClean="0"/>
              <a:t> the </a:t>
            </a:r>
            <a:r>
              <a:rPr lang="en-US" sz="2400" i="1" dirty="0" smtClean="0">
                <a:solidFill>
                  <a:srgbClr val="FF0000"/>
                </a:solidFill>
              </a:rPr>
              <a:t>practices, representations, expressions, knowledge, skills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– as well as the instruments, objects, artifacts and cultural spaces  associated therewith –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400" i="1" dirty="0" smtClean="0"/>
              <a:t>   that communities, groups and , in some cases, individuals) </a:t>
            </a:r>
            <a:r>
              <a:rPr lang="en-US" sz="2400" i="1" dirty="0" smtClean="0">
                <a:solidFill>
                  <a:srgbClr val="FF0000"/>
                </a:solidFill>
              </a:rPr>
              <a:t>recognize as part of their cultural heritage</a:t>
            </a:r>
            <a:endParaRPr lang="en-ZA" sz="2400" i="1" dirty="0" smtClean="0">
              <a:solidFill>
                <a:srgbClr val="FF0000"/>
              </a:solidFill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332656"/>
            <a:ext cx="5050904" cy="1182960"/>
          </a:xfrm>
        </p:spPr>
        <p:txBody>
          <a:bodyPr/>
          <a:lstStyle/>
          <a:p>
            <a:pPr algn="r">
              <a:defRPr/>
            </a:pPr>
            <a:r>
              <a:rPr lang="en-ZA" sz="4400" dirty="0" smtClean="0"/>
              <a:t>Intangible Heritage</a:t>
            </a:r>
            <a:endParaRPr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575"/>
            <a:ext cx="8281615" cy="4392761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2400" dirty="0" smtClean="0"/>
              <a:t>The  definition continues:</a:t>
            </a:r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/>
              <a:t>   </a:t>
            </a:r>
            <a:r>
              <a:rPr lang="en-US" sz="2800" i="1" dirty="0" smtClean="0"/>
              <a:t>This ICH, </a:t>
            </a:r>
            <a:r>
              <a:rPr lang="en-US" sz="2800" i="1" dirty="0" smtClean="0">
                <a:solidFill>
                  <a:srgbClr val="FF0000"/>
                </a:solidFill>
              </a:rPr>
              <a:t>transmitted</a:t>
            </a:r>
            <a:r>
              <a:rPr lang="en-US" sz="2800" i="1" dirty="0" smtClean="0"/>
              <a:t> from generation to generation,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 dirty="0" smtClean="0"/>
              <a:t>   is </a:t>
            </a:r>
            <a:r>
              <a:rPr lang="en-US" sz="2800" i="1" dirty="0" smtClean="0">
                <a:solidFill>
                  <a:srgbClr val="FF0000"/>
                </a:solidFill>
              </a:rPr>
              <a:t>constantly recreated </a:t>
            </a:r>
            <a:r>
              <a:rPr lang="en-US" sz="2800" i="1" dirty="0" smtClean="0"/>
              <a:t>by communities and groups in response to their environment, their interaction with nature and history,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 dirty="0" smtClean="0"/>
              <a:t>   and provides them with a </a:t>
            </a:r>
            <a:r>
              <a:rPr lang="en-US" sz="2800" i="1" dirty="0" smtClean="0">
                <a:solidFill>
                  <a:srgbClr val="FF0000"/>
                </a:solidFill>
              </a:rPr>
              <a:t>sense of identity and continuity</a:t>
            </a:r>
            <a:r>
              <a:rPr lang="en-US" sz="2800" i="1" dirty="0" smtClean="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1" dirty="0" smtClean="0"/>
              <a:t>   thus promoting respect for cultural diversity and human creativity.</a:t>
            </a:r>
            <a:endParaRPr lang="en-ZA" sz="2800" i="1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896" y="332656"/>
            <a:ext cx="5050904" cy="1182960"/>
          </a:xfrm>
        </p:spPr>
        <p:txBody>
          <a:bodyPr/>
          <a:lstStyle/>
          <a:p>
            <a:pPr algn="r">
              <a:defRPr/>
            </a:pPr>
            <a:r>
              <a:rPr lang="en-ZA" sz="4400" dirty="0" smtClean="0"/>
              <a:t>Intangible Heritage</a:t>
            </a:r>
            <a:endParaRPr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575"/>
            <a:ext cx="8281615" cy="4392761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2800" dirty="0" smtClean="0"/>
              <a:t>The definition continues further: </a:t>
            </a:r>
          </a:p>
          <a:p>
            <a:pPr>
              <a:buFont typeface="Wingdings 2" pitchFamily="18" charset="2"/>
              <a:buNone/>
            </a:pPr>
            <a:r>
              <a:rPr lang="en-GB" sz="2800" dirty="0" smtClean="0"/>
              <a:t>   </a:t>
            </a:r>
            <a:r>
              <a:rPr lang="en-GB" sz="2800" i="1" dirty="0" smtClean="0"/>
              <a:t>For the purposes of this Convention, consideration will only be given to such ICH as is compatible  with </a:t>
            </a:r>
            <a:r>
              <a:rPr lang="en-GB" sz="2800" i="1" dirty="0" smtClean="0">
                <a:solidFill>
                  <a:srgbClr val="FF0000"/>
                </a:solidFill>
              </a:rPr>
              <a:t>existing international human rights instruments</a:t>
            </a:r>
            <a:r>
              <a:rPr lang="en-GB" sz="2800" i="1" dirty="0" smtClean="0"/>
              <a:t>, </a:t>
            </a:r>
          </a:p>
          <a:p>
            <a:pPr>
              <a:buFont typeface="Wingdings 2" pitchFamily="18" charset="2"/>
              <a:buNone/>
            </a:pPr>
            <a:r>
              <a:rPr lang="en-GB" sz="2800" i="1" dirty="0" smtClean="0"/>
              <a:t>   as well as with the requirements of </a:t>
            </a:r>
            <a:r>
              <a:rPr lang="en-GB" sz="2800" i="1" dirty="0" smtClean="0">
                <a:solidFill>
                  <a:srgbClr val="FF0000"/>
                </a:solidFill>
              </a:rPr>
              <a:t>mutual respect </a:t>
            </a:r>
            <a:r>
              <a:rPr lang="en-GB" sz="2800" i="1" dirty="0" smtClean="0"/>
              <a:t>among communities, groups and individuals, </a:t>
            </a:r>
          </a:p>
          <a:p>
            <a:pPr>
              <a:buFont typeface="Wingdings 2" pitchFamily="18" charset="2"/>
              <a:buNone/>
            </a:pPr>
            <a:r>
              <a:rPr lang="en-GB" sz="2800" i="1" dirty="0" smtClean="0"/>
              <a:t>   and of </a:t>
            </a:r>
            <a:r>
              <a:rPr lang="en-GB" sz="2800" i="1" dirty="0" smtClean="0">
                <a:solidFill>
                  <a:srgbClr val="FF0000"/>
                </a:solidFill>
              </a:rPr>
              <a:t>sustainable development</a:t>
            </a:r>
            <a:r>
              <a:rPr lang="en-GB" sz="2400" i="1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ZA" sz="28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3071812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745</Words>
  <Application>Microsoft Office PowerPoint</Application>
  <PresentationFormat>On-screen Show (4:3)</PresentationFormat>
  <Paragraphs>137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In this presentation...</vt:lpstr>
      <vt:lpstr>Word cloud of the Convention</vt:lpstr>
      <vt:lpstr>Words to think about </vt:lpstr>
      <vt:lpstr>Domesticating the Convention</vt:lpstr>
      <vt:lpstr>Intangible heritage</vt:lpstr>
      <vt:lpstr>Intangible Heritage</vt:lpstr>
      <vt:lpstr>Intangible Heritage</vt:lpstr>
      <vt:lpstr>Intangible Heritage</vt:lpstr>
      <vt:lpstr>Some Intangible Heritage Domains mentioned in article 2.2 of the Convention</vt:lpstr>
      <vt:lpstr> </vt:lpstr>
      <vt:lpstr> </vt:lpstr>
      <vt:lpstr>  Vanuatu Sand Drawings</vt:lpstr>
      <vt:lpstr>Communities</vt:lpstr>
      <vt:lpstr>Defining the community concerned</vt:lpstr>
      <vt:lpstr>The relationship</vt:lpstr>
      <vt:lpstr>Safeguarding</vt:lpstr>
      <vt:lpstr>Safeguarding concepts </vt:lpstr>
      <vt:lpstr>Key safeguarding measures</vt:lpstr>
      <vt:lpstr>More safeguarding measures</vt:lpstr>
      <vt:lpstr>Slide 21</vt:lpstr>
      <vt:lpstr>Points to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 Proschan</dc:creator>
  <cp:lastModifiedBy>Harriet</cp:lastModifiedBy>
  <cp:revision>333</cp:revision>
  <dcterms:created xsi:type="dcterms:W3CDTF">2005-02-22T14:41:20Z</dcterms:created>
  <dcterms:modified xsi:type="dcterms:W3CDTF">2010-12-14T21:50:22Z</dcterms:modified>
</cp:coreProperties>
</file>